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5" r:id="rId5"/>
    <p:sldId id="259" r:id="rId6"/>
    <p:sldId id="263" r:id="rId7"/>
    <p:sldId id="262" r:id="rId8"/>
    <p:sldId id="260" r:id="rId9"/>
    <p:sldId id="264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402" y="-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FF489-1DFF-4E8F-9441-D9318841D2AB}" type="datetimeFigureOut">
              <a:rPr lang="en-US" smtClean="0"/>
              <a:t>6/16/2020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CE25F-D5E9-4137-9B9D-F2D84C703301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IN" sz="3600" dirty="0" smtClean="0">
                <a:latin typeface="Segoe UI Semibold" pitchFamily="34" charset="0"/>
              </a:rPr>
              <a:t>SABO </a:t>
            </a:r>
            <a:br>
              <a:rPr lang="en-IN" sz="3600" dirty="0" smtClean="0">
                <a:latin typeface="Segoe UI Semibold" pitchFamily="34" charset="0"/>
              </a:rPr>
            </a:br>
            <a:r>
              <a:rPr lang="en-IN" sz="3600" dirty="0" smtClean="0">
                <a:latin typeface="Segoe UI Semibold" pitchFamily="34" charset="0"/>
              </a:rPr>
              <a:t>Garbage Collection Trolley</a:t>
            </a:r>
            <a:endParaRPr lang="en-IN" sz="3600" dirty="0">
              <a:latin typeface="Segoe UI Semibold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2"/>
          <a:srcRect l="30469" t="20833" r="30859" b="18750"/>
          <a:stretch>
            <a:fillRect/>
          </a:stretch>
        </p:blipFill>
        <p:spPr bwMode="auto">
          <a:xfrm>
            <a:off x="2285984" y="1985086"/>
            <a:ext cx="3512779" cy="308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5" name="TextBox 24"/>
          <p:cNvSpPr txBox="1"/>
          <p:nvPr/>
        </p:nvSpPr>
        <p:spPr>
          <a:xfrm>
            <a:off x="357158" y="285728"/>
            <a:ext cx="2143140" cy="83099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 smtClean="0"/>
              <a:t>ADDITIONAL FEATURES</a:t>
            </a:r>
            <a:endParaRPr lang="en-IN" sz="2400" dirty="0"/>
          </a:p>
        </p:txBody>
      </p:sp>
      <p:pic>
        <p:nvPicPr>
          <p:cNvPr id="28" name="Picture 27" descr="HTB1gqImFVXXXXa5XFXXq6xXFXXXE.jpg"/>
          <p:cNvPicPr>
            <a:picLocks noChangeAspect="1"/>
          </p:cNvPicPr>
          <p:nvPr/>
        </p:nvPicPr>
        <p:blipFill>
          <a:blip r:embed="rId3"/>
          <a:srcRect t="-629" r="65703" b="46042"/>
          <a:stretch>
            <a:fillRect/>
          </a:stretch>
        </p:blipFill>
        <p:spPr>
          <a:xfrm>
            <a:off x="6007884" y="0"/>
            <a:ext cx="3136116" cy="285752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143240" y="500042"/>
            <a:ext cx="25003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Conveyor transition plates with teethes which will separate sand and garbage</a:t>
            </a:r>
            <a:endParaRPr lang="en-IN" dirty="0"/>
          </a:p>
        </p:txBody>
      </p:sp>
      <p:sp>
        <p:nvSpPr>
          <p:cNvPr id="30" name="Down Arrow 29"/>
          <p:cNvSpPr/>
          <p:nvPr/>
        </p:nvSpPr>
        <p:spPr>
          <a:xfrm>
            <a:off x="3857620" y="1643050"/>
            <a:ext cx="142876" cy="17859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images (2).jpg"/>
          <p:cNvPicPr>
            <a:picLocks noChangeAspect="1"/>
          </p:cNvPicPr>
          <p:nvPr/>
        </p:nvPicPr>
        <p:blipFill>
          <a:blip r:embed="rId4"/>
          <a:srcRect t="14286" b="17857"/>
          <a:stretch>
            <a:fillRect/>
          </a:stretch>
        </p:blipFill>
        <p:spPr>
          <a:xfrm>
            <a:off x="4000495" y="5214950"/>
            <a:ext cx="2421337" cy="1643050"/>
          </a:xfrm>
          <a:prstGeom prst="rect">
            <a:avLst/>
          </a:prstGeom>
        </p:spPr>
      </p:pic>
      <p:sp>
        <p:nvSpPr>
          <p:cNvPr id="32" name="Down Arrow 31"/>
          <p:cNvSpPr/>
          <p:nvPr/>
        </p:nvSpPr>
        <p:spPr>
          <a:xfrm>
            <a:off x="4929190" y="4929198"/>
            <a:ext cx="142876" cy="4286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TextBox 32"/>
          <p:cNvSpPr txBox="1"/>
          <p:nvPr/>
        </p:nvSpPr>
        <p:spPr>
          <a:xfrm>
            <a:off x="6357950" y="5229067"/>
            <a:ext cx="264320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/>
              <a:t>Separate sand container </a:t>
            </a:r>
          </a:p>
          <a:p>
            <a:r>
              <a:rPr lang="en-IN" dirty="0" smtClean="0"/>
              <a:t>Simple drawer type arrangement for removing sand </a:t>
            </a:r>
            <a:endParaRPr lang="en-IN" dirty="0"/>
          </a:p>
        </p:txBody>
      </p:sp>
      <p:sp>
        <p:nvSpPr>
          <p:cNvPr id="35" name="Right Arrow 34"/>
          <p:cNvSpPr/>
          <p:nvPr/>
        </p:nvSpPr>
        <p:spPr>
          <a:xfrm rot="13274510">
            <a:off x="5240407" y="4662223"/>
            <a:ext cx="1423850" cy="1767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TextBox 35"/>
          <p:cNvSpPr txBox="1"/>
          <p:nvPr/>
        </p:nvSpPr>
        <p:spPr>
          <a:xfrm>
            <a:off x="357158" y="5357826"/>
            <a:ext cx="2857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Vibration because of road surface roughness causes soil to move on slope</a:t>
            </a:r>
            <a:endParaRPr lang="en-IN" dirty="0"/>
          </a:p>
        </p:txBody>
      </p:sp>
      <p:sp>
        <p:nvSpPr>
          <p:cNvPr id="38" name="Right Arrow 37"/>
          <p:cNvSpPr/>
          <p:nvPr/>
        </p:nvSpPr>
        <p:spPr>
          <a:xfrm rot="19092641">
            <a:off x="2544331" y="4728119"/>
            <a:ext cx="1721494" cy="1461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TextBox 38"/>
          <p:cNvSpPr txBox="1"/>
          <p:nvPr/>
        </p:nvSpPr>
        <p:spPr>
          <a:xfrm>
            <a:off x="142844" y="3077174"/>
            <a:ext cx="19288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Comb for cleaning brush on every rotation</a:t>
            </a:r>
            <a:endParaRPr lang="en-IN" dirty="0"/>
          </a:p>
        </p:txBody>
      </p:sp>
      <p:sp>
        <p:nvSpPr>
          <p:cNvPr id="40" name="Right Arrow 39"/>
          <p:cNvSpPr/>
          <p:nvPr/>
        </p:nvSpPr>
        <p:spPr>
          <a:xfrm>
            <a:off x="1785918" y="3500438"/>
            <a:ext cx="1428760" cy="1428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1" name="Picture 40" descr="images (1).jpg"/>
          <p:cNvPicPr>
            <a:picLocks noChangeAspect="1"/>
          </p:cNvPicPr>
          <p:nvPr/>
        </p:nvPicPr>
        <p:blipFill>
          <a:blip r:embed="rId5"/>
          <a:srcRect t="29167"/>
          <a:stretch>
            <a:fillRect/>
          </a:stretch>
        </p:blipFill>
        <p:spPr>
          <a:xfrm>
            <a:off x="142856" y="3929066"/>
            <a:ext cx="1714500" cy="121443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5786" y="500042"/>
            <a:ext cx="600079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We have taken the decision to start working on model 3.0 </a:t>
            </a:r>
          </a:p>
          <a:p>
            <a:r>
              <a:rPr lang="en-IN" dirty="0" smtClean="0"/>
              <a:t>We want your opinion on :</a:t>
            </a:r>
          </a:p>
          <a:p>
            <a:endParaRPr lang="en-IN" dirty="0" smtClean="0"/>
          </a:p>
          <a:p>
            <a:pPr marL="342900" indent="-342900">
              <a:buAutoNum type="arabicParenR"/>
            </a:pPr>
            <a:r>
              <a:rPr lang="en-IN" dirty="0" smtClean="0"/>
              <a:t>Should we continue model 2.0 as it is simple and don't have more mechanical components as </a:t>
            </a:r>
            <a:r>
              <a:rPr lang="en-IN" dirty="0" err="1" smtClean="0"/>
              <a:t>Gadgil</a:t>
            </a:r>
            <a:r>
              <a:rPr lang="en-IN" dirty="0" smtClean="0"/>
              <a:t> sir told during session start with simple model or we should work on model 3.0 with more features and full functionality ?</a:t>
            </a:r>
          </a:p>
          <a:p>
            <a:pPr marL="342900" indent="-342900">
              <a:buAutoNum type="arabicParenR"/>
            </a:pPr>
            <a:endParaRPr lang="en-IN" dirty="0" smtClean="0"/>
          </a:p>
          <a:p>
            <a:pPr marL="342900" indent="-342900">
              <a:buAutoNum type="arabicParenR"/>
            </a:pP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5143504" y="3143248"/>
            <a:ext cx="3429024" cy="317009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/>
            <a:r>
              <a:rPr lang="en-IN" dirty="0" smtClean="0"/>
              <a:t>	</a:t>
            </a:r>
            <a:r>
              <a:rPr lang="en-IN" sz="2000" b="1" i="1" dirty="0" smtClean="0"/>
              <a:t>MODEL 3.0 </a:t>
            </a:r>
            <a:endParaRPr lang="en-IN" b="1" i="1" dirty="0" smtClean="0"/>
          </a:p>
          <a:p>
            <a:pPr marL="342900" indent="-342900"/>
            <a:endParaRPr lang="en-IN" dirty="0" smtClean="0"/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More features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Complex design than 2.0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Simple manufacturable parts</a:t>
            </a:r>
            <a:endParaRPr lang="en-IN" dirty="0" smtClean="0"/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We know we have already wasted time but we can work on model 3.0 and can give you more better outcomes in upcoming days .We will update you daily . </a:t>
            </a:r>
            <a:endParaRPr lang="en-IN" dirty="0" smtClean="0"/>
          </a:p>
        </p:txBody>
      </p:sp>
      <p:sp>
        <p:nvSpPr>
          <p:cNvPr id="6" name="Rectangle 5"/>
          <p:cNvSpPr/>
          <p:nvPr/>
        </p:nvSpPr>
        <p:spPr>
          <a:xfrm>
            <a:off x="785786" y="3179106"/>
            <a:ext cx="3429024" cy="28931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/>
            <a:r>
              <a:rPr lang="en-IN" dirty="0" smtClean="0"/>
              <a:t>	</a:t>
            </a:r>
            <a:r>
              <a:rPr lang="en-IN" sz="2000" b="1" i="1" dirty="0" smtClean="0"/>
              <a:t>MODEL 2.0 </a:t>
            </a:r>
            <a:endParaRPr lang="en-IN" b="1" i="1" dirty="0" smtClean="0"/>
          </a:p>
          <a:p>
            <a:pPr marL="342900" indent="-342900"/>
            <a:endParaRPr lang="en-IN" dirty="0" smtClean="0"/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Less features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Simple design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Parts with complex profiles</a:t>
            </a:r>
            <a:endParaRPr lang="en-IN" dirty="0" smtClean="0"/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We have already completed mos</a:t>
            </a:r>
            <a:r>
              <a:rPr lang="en-IN" dirty="0" smtClean="0"/>
              <a:t>t designing and calculation part. WE have time but there is limitation to start making prototype</a:t>
            </a:r>
            <a:endParaRPr lang="en-IN" dirty="0" smtClean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4290"/>
            <a:ext cx="9144000" cy="714379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IN" dirty="0" smtClean="0">
                <a:latin typeface="Segoe UI Semibold" pitchFamily="34" charset="0"/>
              </a:rPr>
              <a:t>Model 1.0</a:t>
            </a:r>
            <a:endParaRPr lang="en-IN" dirty="0">
              <a:latin typeface="Segoe UI Semibold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l="19336" t="32292" r="16797" b="20833"/>
          <a:stretch>
            <a:fillRect/>
          </a:stretch>
        </p:blipFill>
        <p:spPr bwMode="auto">
          <a:xfrm>
            <a:off x="428596" y="1643050"/>
            <a:ext cx="8651936" cy="4071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357158" y="5929330"/>
            <a:ext cx="7929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/>
              <a:t>Primary design shown at </a:t>
            </a:r>
            <a:r>
              <a:rPr lang="en-IN" sz="2000" dirty="0" err="1" smtClean="0"/>
              <a:t>Dassault</a:t>
            </a:r>
            <a:r>
              <a:rPr lang="en-IN" sz="2000" dirty="0" smtClean="0"/>
              <a:t> Systems</a:t>
            </a:r>
            <a:endParaRPr lang="en-IN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 l="29883" t="32292" r="33789" b="31250"/>
          <a:stretch>
            <a:fillRect/>
          </a:stretch>
        </p:blipFill>
        <p:spPr bwMode="auto">
          <a:xfrm>
            <a:off x="2071670" y="2071678"/>
            <a:ext cx="4643470" cy="26213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357158" y="4929198"/>
            <a:ext cx="335758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/>
              <a:t>Rotating brush </a:t>
            </a:r>
            <a:r>
              <a:rPr lang="en-IN" dirty="0" smtClean="0"/>
              <a:t>that will throw garbage inside </a:t>
            </a:r>
            <a:endParaRPr lang="en-IN" dirty="0"/>
          </a:p>
        </p:txBody>
      </p:sp>
      <p:sp>
        <p:nvSpPr>
          <p:cNvPr id="3076" name="AutoShape 4" descr="https://www.brushtec.com/wp-content/uploads/2010/11/1881.jp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 descr="1881.jpg"/>
          <p:cNvPicPr>
            <a:picLocks noChangeAspect="1"/>
          </p:cNvPicPr>
          <p:nvPr/>
        </p:nvPicPr>
        <p:blipFill>
          <a:blip r:embed="rId3" cstate="print"/>
          <a:srcRect l="15743" t="10644" r="13437" b="8430"/>
          <a:stretch>
            <a:fillRect/>
          </a:stretch>
        </p:blipFill>
        <p:spPr>
          <a:xfrm>
            <a:off x="214282" y="5572140"/>
            <a:ext cx="1571636" cy="1197880"/>
          </a:xfrm>
          <a:prstGeom prst="rect">
            <a:avLst/>
          </a:prstGeom>
        </p:spPr>
      </p:pic>
      <p:pic>
        <p:nvPicPr>
          <p:cNvPr id="8" name="Picture 7" descr="Herringbone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85918" y="5283538"/>
            <a:ext cx="2642678" cy="9315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85918" y="6140255"/>
            <a:ext cx="2857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E.T. </a:t>
            </a:r>
            <a:r>
              <a:rPr lang="en-IN" dirty="0" err="1" smtClean="0"/>
              <a:t>Kapusawala</a:t>
            </a:r>
            <a:r>
              <a:rPr lang="en-IN" dirty="0" smtClean="0"/>
              <a:t> shop</a:t>
            </a:r>
          </a:p>
          <a:p>
            <a:r>
              <a:rPr lang="en-IN" dirty="0" smtClean="0"/>
              <a:t>Contact no :9890126823</a:t>
            </a:r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357158" y="642918"/>
            <a:ext cx="3357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Conveyor for lifting garbage to pre-collection area</a:t>
            </a:r>
            <a:endParaRPr lang="en-IN" dirty="0"/>
          </a:p>
        </p:txBody>
      </p:sp>
      <p:sp>
        <p:nvSpPr>
          <p:cNvPr id="11" name="Right Arrow 10"/>
          <p:cNvSpPr/>
          <p:nvPr/>
        </p:nvSpPr>
        <p:spPr>
          <a:xfrm rot="2913207">
            <a:off x="1643201" y="2386339"/>
            <a:ext cx="2428892" cy="1428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3357554" y="1630908"/>
            <a:ext cx="214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Pre-collection area</a:t>
            </a:r>
            <a:endParaRPr lang="en-IN" dirty="0"/>
          </a:p>
        </p:txBody>
      </p:sp>
      <p:sp>
        <p:nvSpPr>
          <p:cNvPr id="13" name="Right Arrow 12"/>
          <p:cNvSpPr/>
          <p:nvPr/>
        </p:nvSpPr>
        <p:spPr>
          <a:xfrm rot="3759906" flipV="1">
            <a:off x="4171337" y="2294597"/>
            <a:ext cx="902692" cy="13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/>
          <a:srcRect l="40430" t="35417" r="44336" b="32291"/>
          <a:stretch>
            <a:fillRect/>
          </a:stretch>
        </p:blipFill>
        <p:spPr bwMode="auto">
          <a:xfrm>
            <a:off x="7143768" y="2357430"/>
            <a:ext cx="1857388" cy="2214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Right Arrow 15"/>
          <p:cNvSpPr/>
          <p:nvPr/>
        </p:nvSpPr>
        <p:spPr>
          <a:xfrm rot="10800000" flipV="1">
            <a:off x="6169638" y="3286124"/>
            <a:ext cx="902692" cy="13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6715140" y="857232"/>
            <a:ext cx="22860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Operator will do manual segregation of dry garbage and wet garbage by hand with gloves</a:t>
            </a:r>
            <a:endParaRPr lang="en-IN" dirty="0"/>
          </a:p>
        </p:txBody>
      </p:sp>
      <p:sp>
        <p:nvSpPr>
          <p:cNvPr id="3079" name="AutoShape 7" descr="https://encrypted-tbn0.gstatic.com/images?q=tbn%3AANd9GcSyeohrLKHO3x12hT981PoAnrIo4l-zfBnUcWF5ez8QZBJ9634l&amp;usqp=CAU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9" name="Picture 18" descr="images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0958" y="4857760"/>
            <a:ext cx="1524000" cy="1790700"/>
          </a:xfrm>
          <a:prstGeom prst="rect">
            <a:avLst/>
          </a:prstGeom>
        </p:spPr>
      </p:pic>
      <p:pic>
        <p:nvPicPr>
          <p:cNvPr id="20" name="Picture 19" descr="images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0760" y="4857760"/>
            <a:ext cx="1524000" cy="17907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072198" y="5786454"/>
            <a:ext cx="1285884" cy="33855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Dry Garbage </a:t>
            </a:r>
            <a:endParaRPr lang="en-IN" sz="1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643834" y="5786454"/>
            <a:ext cx="1285884" cy="338554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Wet Garbage </a:t>
            </a:r>
            <a:endParaRPr lang="en-IN" sz="1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24" name="Right Arrow 23"/>
          <p:cNvSpPr/>
          <p:nvPr/>
        </p:nvSpPr>
        <p:spPr>
          <a:xfrm rot="8682284" flipV="1">
            <a:off x="1785889" y="4677968"/>
            <a:ext cx="902692" cy="13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8" name="Curved Connector 27"/>
          <p:cNvCxnSpPr/>
          <p:nvPr/>
        </p:nvCxnSpPr>
        <p:spPr>
          <a:xfrm flipV="1">
            <a:off x="2000232" y="2714620"/>
            <a:ext cx="3214710" cy="1785950"/>
          </a:xfrm>
          <a:prstGeom prst="curvedConnector3">
            <a:avLst>
              <a:gd name="adj1" fmla="val 56759"/>
            </a:avLst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42910" y="4131238"/>
            <a:ext cx="17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Path of garbage</a:t>
            </a:r>
            <a:endParaRPr lang="en-IN" dirty="0"/>
          </a:p>
        </p:txBody>
      </p:sp>
      <p:sp>
        <p:nvSpPr>
          <p:cNvPr id="37" name="TextBox 36"/>
          <p:cNvSpPr txBox="1"/>
          <p:nvPr/>
        </p:nvSpPr>
        <p:spPr>
          <a:xfrm>
            <a:off x="214282" y="2357430"/>
            <a:ext cx="16430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 smtClean="0"/>
              <a:t>Full covered body for stopping formation of dust clouds</a:t>
            </a:r>
            <a:endParaRPr lang="en-IN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 l="62009" t="34759" r="21923" b="50475"/>
          <a:stretch>
            <a:fillRect/>
          </a:stretch>
        </p:blipFill>
        <p:spPr bwMode="auto">
          <a:xfrm>
            <a:off x="285720" y="928670"/>
            <a:ext cx="4000528" cy="2357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/>
          <a:srcRect l="61722" t="61607" r="24792" b="26311"/>
          <a:stretch>
            <a:fillRect/>
          </a:stretch>
        </p:blipFill>
        <p:spPr bwMode="auto">
          <a:xfrm>
            <a:off x="4643438" y="3714752"/>
            <a:ext cx="3357586" cy="1928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500034" y="4071942"/>
            <a:ext cx="3286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Chain drive for transmission.</a:t>
            </a:r>
          </a:p>
          <a:p>
            <a:r>
              <a:rPr lang="en-IN" dirty="0" smtClean="0"/>
              <a:t>Gear sprockets for speed reduction</a:t>
            </a:r>
            <a:endParaRPr lang="en-IN" dirty="0"/>
          </a:p>
        </p:txBody>
      </p:sp>
      <p:sp>
        <p:nvSpPr>
          <p:cNvPr id="5" name="Down Arrow 4"/>
          <p:cNvSpPr/>
          <p:nvPr/>
        </p:nvSpPr>
        <p:spPr>
          <a:xfrm rot="11041152">
            <a:off x="1596736" y="2933064"/>
            <a:ext cx="157705" cy="11347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5072066" y="2714620"/>
            <a:ext cx="3286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Space for battery and motor</a:t>
            </a:r>
            <a:endParaRPr lang="en-IN" dirty="0"/>
          </a:p>
        </p:txBody>
      </p:sp>
      <p:sp>
        <p:nvSpPr>
          <p:cNvPr id="7" name="Down Arrow 6"/>
          <p:cNvSpPr/>
          <p:nvPr/>
        </p:nvSpPr>
        <p:spPr>
          <a:xfrm>
            <a:off x="6357950" y="3214686"/>
            <a:ext cx="214314" cy="17145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4290"/>
            <a:ext cx="9144000" cy="714379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IN" dirty="0" smtClean="0">
                <a:latin typeface="Segoe UI Semibold" pitchFamily="34" charset="0"/>
              </a:rPr>
              <a:t>Model 2.0</a:t>
            </a:r>
            <a:endParaRPr lang="en-IN" dirty="0">
              <a:latin typeface="Segoe UI Semibold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 l="13476" t="33333" r="17968" b="29167"/>
          <a:stretch>
            <a:fillRect/>
          </a:stretch>
        </p:blipFill>
        <p:spPr bwMode="auto">
          <a:xfrm>
            <a:off x="-1" y="1785926"/>
            <a:ext cx="8822593" cy="2714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928662" y="5072074"/>
            <a:ext cx="7143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en-IN" sz="2000" dirty="0" smtClean="0"/>
              <a:t>Unique design for garbage collection with two Rotor system </a:t>
            </a:r>
          </a:p>
          <a:p>
            <a:pPr>
              <a:buFont typeface="Wingdings" pitchFamily="2" charset="2"/>
              <a:buChar char="§"/>
            </a:pPr>
            <a:r>
              <a:rPr lang="en-IN" sz="2000" dirty="0" smtClean="0"/>
              <a:t>Simple in design and Smaller in size </a:t>
            </a:r>
          </a:p>
          <a:p>
            <a:pPr>
              <a:buFont typeface="Wingdings" pitchFamily="2" charset="2"/>
              <a:buChar char="§"/>
            </a:pPr>
            <a:r>
              <a:rPr lang="en-IN" sz="2000" dirty="0" smtClean="0"/>
              <a:t>Less mechanical components and less cost</a:t>
            </a:r>
          </a:p>
          <a:p>
            <a:pPr>
              <a:buFont typeface="Wingdings" pitchFamily="2" charset="2"/>
              <a:buChar char="§"/>
            </a:pPr>
            <a:r>
              <a:rPr lang="en-IN" sz="2000" dirty="0" smtClean="0"/>
              <a:t>Easy for maintenance</a:t>
            </a:r>
          </a:p>
          <a:p>
            <a:pPr>
              <a:buFont typeface="Wingdings" pitchFamily="2" charset="2"/>
              <a:buChar char="§"/>
            </a:pPr>
            <a:endParaRPr lang="en-IN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l="42188" t="31250" r="41406" b="33333"/>
          <a:stretch>
            <a:fillRect/>
          </a:stretch>
        </p:blipFill>
        <p:spPr bwMode="auto">
          <a:xfrm>
            <a:off x="928662" y="500042"/>
            <a:ext cx="4429156" cy="53782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6143636" y="642918"/>
            <a:ext cx="221457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We have completed modelling and </a:t>
            </a:r>
            <a:r>
              <a:rPr lang="en-IN" dirty="0" err="1" smtClean="0"/>
              <a:t>weldments</a:t>
            </a:r>
            <a:r>
              <a:rPr lang="en-IN" dirty="0" smtClean="0"/>
              <a:t> for this design as we have already shared the same with you. </a:t>
            </a:r>
          </a:p>
          <a:p>
            <a:r>
              <a:rPr lang="en-IN" dirty="0" smtClean="0"/>
              <a:t>Also we </a:t>
            </a:r>
            <a:r>
              <a:rPr lang="en-IN" dirty="0"/>
              <a:t>have done calculations for brush and drum arrangement, selection of motor, speed calculations for brush and drum, chain drive transmission for achieving the same, etc.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 l="13476" t="33333" r="17968" b="29167"/>
          <a:stretch>
            <a:fillRect/>
          </a:stretch>
        </p:blipFill>
        <p:spPr bwMode="auto">
          <a:xfrm>
            <a:off x="321440" y="2214554"/>
            <a:ext cx="7322364" cy="22530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4500562" y="4929198"/>
            <a:ext cx="350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Two rotor system</a:t>
            </a:r>
            <a:endParaRPr lang="en-IN" dirty="0"/>
          </a:p>
        </p:txBody>
      </p:sp>
      <p:sp>
        <p:nvSpPr>
          <p:cNvPr id="6" name="Cube 5"/>
          <p:cNvSpPr/>
          <p:nvPr/>
        </p:nvSpPr>
        <p:spPr>
          <a:xfrm rot="15911305">
            <a:off x="4011386" y="1870451"/>
            <a:ext cx="375418" cy="100360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3143240" y="785794"/>
            <a:ext cx="185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Battery and motor </a:t>
            </a:r>
            <a:r>
              <a:rPr lang="en-IN" dirty="0" err="1" smtClean="0"/>
              <a:t>palcement</a:t>
            </a:r>
            <a:endParaRPr lang="en-IN" dirty="0"/>
          </a:p>
        </p:txBody>
      </p:sp>
      <p:sp>
        <p:nvSpPr>
          <p:cNvPr id="8" name="Down Arrow 7"/>
          <p:cNvSpPr/>
          <p:nvPr/>
        </p:nvSpPr>
        <p:spPr>
          <a:xfrm>
            <a:off x="4143372" y="1500174"/>
            <a:ext cx="117157" cy="5715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ight Arrow 8"/>
          <p:cNvSpPr/>
          <p:nvPr/>
        </p:nvSpPr>
        <p:spPr>
          <a:xfrm rot="15361013" flipV="1">
            <a:off x="4297093" y="4416420"/>
            <a:ext cx="957004" cy="1276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ight Arrow 9"/>
          <p:cNvSpPr/>
          <p:nvPr/>
        </p:nvSpPr>
        <p:spPr>
          <a:xfrm rot="16368551">
            <a:off x="4445773" y="4163426"/>
            <a:ext cx="1428760" cy="1062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" name="Curved Connector 11"/>
          <p:cNvCxnSpPr/>
          <p:nvPr/>
        </p:nvCxnSpPr>
        <p:spPr>
          <a:xfrm flipV="1">
            <a:off x="1357290" y="3429000"/>
            <a:ext cx="4000528" cy="571504"/>
          </a:xfrm>
          <a:prstGeom prst="curvedConnector3">
            <a:avLst>
              <a:gd name="adj1" fmla="val 81004"/>
            </a:avLst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6" name="Arc 25"/>
          <p:cNvSpPr/>
          <p:nvPr/>
        </p:nvSpPr>
        <p:spPr>
          <a:xfrm rot="10993252" flipV="1">
            <a:off x="4167755" y="2609159"/>
            <a:ext cx="1357322" cy="906107"/>
          </a:xfrm>
          <a:prstGeom prst="arc">
            <a:avLst>
              <a:gd name="adj1" fmla="val 9326717"/>
              <a:gd name="adj2" fmla="val 19325470"/>
            </a:avLst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8" name="Straight Arrow Connector 27"/>
          <p:cNvCxnSpPr/>
          <p:nvPr/>
        </p:nvCxnSpPr>
        <p:spPr>
          <a:xfrm rot="10800000" flipV="1">
            <a:off x="3500430" y="2714620"/>
            <a:ext cx="785818" cy="7143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57158" y="1576976"/>
            <a:ext cx="2786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Throw of garbage is tangential to second rotor with projectile path</a:t>
            </a:r>
            <a:endParaRPr lang="en-IN" dirty="0"/>
          </a:p>
        </p:txBody>
      </p:sp>
      <p:sp>
        <p:nvSpPr>
          <p:cNvPr id="30" name="TextBox 29"/>
          <p:cNvSpPr txBox="1"/>
          <p:nvPr/>
        </p:nvSpPr>
        <p:spPr>
          <a:xfrm>
            <a:off x="357158" y="4000504"/>
            <a:ext cx="17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Path of garbage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4290"/>
            <a:ext cx="9144000" cy="714379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IN" dirty="0" smtClean="0">
                <a:latin typeface="Segoe UI Semibold" pitchFamily="34" charset="0"/>
              </a:rPr>
              <a:t>Model 3.0</a:t>
            </a:r>
            <a:endParaRPr lang="en-IN" dirty="0">
              <a:latin typeface="Segoe UI Semibold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 l="30469" t="18750" r="30859" b="19791"/>
          <a:stretch>
            <a:fillRect/>
          </a:stretch>
        </p:blipFill>
        <p:spPr bwMode="auto">
          <a:xfrm>
            <a:off x="928662" y="1285860"/>
            <a:ext cx="6357982" cy="504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 l="30469" t="20833" r="30859" b="18750"/>
          <a:stretch>
            <a:fillRect/>
          </a:stretch>
        </p:blipFill>
        <p:spPr bwMode="auto">
          <a:xfrm>
            <a:off x="2773733" y="1699334"/>
            <a:ext cx="3512779" cy="308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357158" y="4929198"/>
            <a:ext cx="335758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/>
              <a:t>Rotating brush </a:t>
            </a:r>
            <a:r>
              <a:rPr lang="en-IN" dirty="0" smtClean="0"/>
              <a:t>that will throw garbage inside </a:t>
            </a:r>
            <a:endParaRPr lang="en-IN" dirty="0"/>
          </a:p>
        </p:txBody>
      </p:sp>
      <p:sp>
        <p:nvSpPr>
          <p:cNvPr id="7" name="AutoShape 4" descr="https://www.brushtec.com/wp-content/uploads/2010/11/1881.jp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 descr="1881.jpg"/>
          <p:cNvPicPr>
            <a:picLocks noChangeAspect="1"/>
          </p:cNvPicPr>
          <p:nvPr/>
        </p:nvPicPr>
        <p:blipFill>
          <a:blip r:embed="rId3" cstate="print"/>
          <a:srcRect l="15743" t="10644" r="13437" b="8430"/>
          <a:stretch>
            <a:fillRect/>
          </a:stretch>
        </p:blipFill>
        <p:spPr>
          <a:xfrm>
            <a:off x="214282" y="5572140"/>
            <a:ext cx="1571636" cy="1197880"/>
          </a:xfrm>
          <a:prstGeom prst="rect">
            <a:avLst/>
          </a:prstGeom>
        </p:spPr>
      </p:pic>
      <p:pic>
        <p:nvPicPr>
          <p:cNvPr id="9" name="Picture 8" descr="Herringbone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85918" y="5283538"/>
            <a:ext cx="2642678" cy="93154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85918" y="6140255"/>
            <a:ext cx="2857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E.T. </a:t>
            </a:r>
            <a:r>
              <a:rPr lang="en-IN" dirty="0" err="1" smtClean="0"/>
              <a:t>Kapusawala</a:t>
            </a:r>
            <a:r>
              <a:rPr lang="en-IN" dirty="0" smtClean="0"/>
              <a:t> shop</a:t>
            </a:r>
          </a:p>
          <a:p>
            <a:r>
              <a:rPr lang="en-IN" dirty="0" smtClean="0"/>
              <a:t>Contact no :9890126823</a:t>
            </a:r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357158" y="642918"/>
            <a:ext cx="3357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Conveyor for lifting garbage to pre-collection area</a:t>
            </a:r>
            <a:endParaRPr lang="en-IN" dirty="0"/>
          </a:p>
        </p:txBody>
      </p:sp>
      <p:sp>
        <p:nvSpPr>
          <p:cNvPr id="12" name="Right Arrow 11"/>
          <p:cNvSpPr/>
          <p:nvPr/>
        </p:nvSpPr>
        <p:spPr>
          <a:xfrm rot="2515362">
            <a:off x="2012814" y="2184157"/>
            <a:ext cx="2739657" cy="1322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3714744" y="1142984"/>
            <a:ext cx="214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Pre-collection area</a:t>
            </a:r>
            <a:endParaRPr lang="en-IN" dirty="0"/>
          </a:p>
        </p:txBody>
      </p:sp>
      <p:sp>
        <p:nvSpPr>
          <p:cNvPr id="14" name="Right Arrow 13"/>
          <p:cNvSpPr/>
          <p:nvPr/>
        </p:nvSpPr>
        <p:spPr>
          <a:xfrm rot="3759906">
            <a:off x="4335371" y="1988626"/>
            <a:ext cx="1181187" cy="135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5"/>
          <p:cNvPicPr>
            <a:picLocks noChangeAspect="1" noChangeArrowheads="1"/>
          </p:cNvPicPr>
          <p:nvPr/>
        </p:nvPicPr>
        <p:blipFill>
          <a:blip r:embed="rId5"/>
          <a:srcRect l="40430" t="35417" r="44336" b="32291"/>
          <a:stretch>
            <a:fillRect/>
          </a:stretch>
        </p:blipFill>
        <p:spPr bwMode="auto">
          <a:xfrm>
            <a:off x="7143768" y="2357430"/>
            <a:ext cx="1857388" cy="2214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Right Arrow 15"/>
          <p:cNvSpPr/>
          <p:nvPr/>
        </p:nvSpPr>
        <p:spPr>
          <a:xfrm rot="10800000" flipV="1">
            <a:off x="5929322" y="3286124"/>
            <a:ext cx="1143008" cy="1428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6715140" y="857232"/>
            <a:ext cx="22860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Operator will do manual segregation of dry garbage and wet garbage by hand with gloves</a:t>
            </a:r>
            <a:endParaRPr lang="en-IN" dirty="0"/>
          </a:p>
        </p:txBody>
      </p:sp>
      <p:sp>
        <p:nvSpPr>
          <p:cNvPr id="18" name="AutoShape 7" descr="https://encrypted-tbn0.gstatic.com/images?q=tbn%3AANd9GcSyeohrLKHO3x12hT981PoAnrIo4l-zfBnUcWF5ez8QZBJ9634l&amp;usqp=CAU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9" name="Picture 18" descr="images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0958" y="4857760"/>
            <a:ext cx="1524000" cy="1790700"/>
          </a:xfrm>
          <a:prstGeom prst="rect">
            <a:avLst/>
          </a:prstGeom>
        </p:spPr>
      </p:pic>
      <p:pic>
        <p:nvPicPr>
          <p:cNvPr id="20" name="Picture 19" descr="images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0760" y="4857760"/>
            <a:ext cx="1524000" cy="17907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6072198" y="5786454"/>
            <a:ext cx="1285884" cy="33855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Dry Garbage </a:t>
            </a:r>
            <a:endParaRPr lang="en-IN" sz="1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643834" y="5786454"/>
            <a:ext cx="1285884" cy="338554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Wet Garbage </a:t>
            </a:r>
            <a:endParaRPr lang="en-IN" sz="1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23" name="Right Arrow 22"/>
          <p:cNvSpPr/>
          <p:nvPr/>
        </p:nvSpPr>
        <p:spPr>
          <a:xfrm rot="8682284" flipV="1">
            <a:off x="2169138" y="4463653"/>
            <a:ext cx="902692" cy="13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/>
          <p:cNvSpPr txBox="1"/>
          <p:nvPr/>
        </p:nvSpPr>
        <p:spPr>
          <a:xfrm>
            <a:off x="214282" y="2357430"/>
            <a:ext cx="2143140" cy="13234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000" dirty="0" smtClean="0"/>
              <a:t>Same as</a:t>
            </a:r>
          </a:p>
          <a:p>
            <a:r>
              <a:rPr lang="en-IN" sz="2000" dirty="0" smtClean="0"/>
              <a:t>model 1.0 </a:t>
            </a:r>
          </a:p>
          <a:p>
            <a:r>
              <a:rPr lang="en-IN" sz="2000" dirty="0" smtClean="0"/>
              <a:t>but with</a:t>
            </a:r>
          </a:p>
          <a:p>
            <a:r>
              <a:rPr lang="en-IN" sz="2000" dirty="0" smtClean="0"/>
              <a:t>additional features</a:t>
            </a:r>
            <a:endParaRPr lang="en-IN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329</Words>
  <Application>Microsoft Office PowerPoint</Application>
  <PresentationFormat>On-screen Show (4:3)</PresentationFormat>
  <Paragraphs>62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SABO  Garbage Collection Trolley</vt:lpstr>
      <vt:lpstr>Model 1.0</vt:lpstr>
      <vt:lpstr>Slide 3</vt:lpstr>
      <vt:lpstr>Slide 4</vt:lpstr>
      <vt:lpstr>Model 2.0</vt:lpstr>
      <vt:lpstr>Slide 6</vt:lpstr>
      <vt:lpstr>Slide 7</vt:lpstr>
      <vt:lpstr>Model 3.0</vt:lpstr>
      <vt:lpstr>Slide 9</vt:lpstr>
      <vt:lpstr>Slide 10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SABO  Garbage Collection Trolley</dc:title>
  <dc:creator>SHAMBHURAJE</dc:creator>
  <cp:lastModifiedBy>SHAMBHURAJE</cp:lastModifiedBy>
  <cp:revision>11</cp:revision>
  <dcterms:created xsi:type="dcterms:W3CDTF">2020-06-16T04:13:43Z</dcterms:created>
  <dcterms:modified xsi:type="dcterms:W3CDTF">2020-06-16T06:03:14Z</dcterms:modified>
</cp:coreProperties>
</file>

<file path=docProps/thumbnail.jpeg>
</file>